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6" r:id="rId3"/>
    <p:sldId id="258" r:id="rId4"/>
    <p:sldId id="259" r:id="rId5"/>
    <p:sldId id="275" r:id="rId6"/>
    <p:sldId id="274" r:id="rId7"/>
    <p:sldId id="260" r:id="rId8"/>
    <p:sldId id="276" r:id="rId9"/>
    <p:sldId id="261" r:id="rId10"/>
    <p:sldId id="262" r:id="rId11"/>
    <p:sldId id="263" r:id="rId12"/>
    <p:sldId id="277" r:id="rId13"/>
    <p:sldId id="264" r:id="rId14"/>
    <p:sldId id="278" r:id="rId15"/>
    <p:sldId id="279" r:id="rId16"/>
    <p:sldId id="281" r:id="rId17"/>
    <p:sldId id="280" r:id="rId18"/>
    <p:sldId id="265"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F58996-4CE0-4A42-B747-1FEAB23A8385}" type="datetimeFigureOut">
              <a:rPr lang="en-US" smtClean="0"/>
              <a:pPr/>
              <a:t>12/5/2016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D3F58D-F77E-4F16-80D3-2876C4B7641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1D3F58D-F77E-4F16-80D3-2876C4B7641B}"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9CA301-064C-4F3B-A82C-56310089F6FE}" type="datetimeFigureOut">
              <a:rPr lang="en-US" smtClean="0"/>
              <a:pPr/>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9CA301-064C-4F3B-A82C-56310089F6FE}" type="datetimeFigureOut">
              <a:rPr lang="en-US" smtClean="0"/>
              <a:pPr/>
              <a:t>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9CA301-064C-4F3B-A82C-56310089F6FE}" type="datetimeFigureOut">
              <a:rPr lang="en-US" smtClean="0"/>
              <a:pPr/>
              <a:t>12/5/2016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9CA301-064C-4F3B-A82C-56310089F6FE}" type="datetimeFigureOut">
              <a:rPr lang="en-US" smtClean="0"/>
              <a:pPr/>
              <a:t>12/5/2016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9CA301-064C-4F3B-A82C-56310089F6FE}" type="datetimeFigureOut">
              <a:rPr lang="en-US" smtClean="0"/>
              <a:pPr/>
              <a:t>12/5/2016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9CA301-064C-4F3B-A82C-56310089F6FE}" type="datetimeFigureOut">
              <a:rPr lang="en-US" smtClean="0"/>
              <a:pPr/>
              <a:t>12/5/2016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1EABFC-0999-4B0D-847D-02E428CBBB6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pPr eaLnBrk="0"/>
            <a:r>
              <a:rPr lang="en-US" sz="4000" b="1" dirty="0" smtClean="0"/>
              <a:t>ESSENTIALISM</a:t>
            </a:r>
            <a:endParaRPr lang="en-US" sz="4000" b="1" dirty="0"/>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10</a:t>
            </a:r>
            <a:endParaRPr lang="en-US" sz="20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5719"/>
          </a:xfrm>
        </p:spPr>
        <p:txBody>
          <a:bodyPr>
            <a:normAutofit fontScale="90000"/>
          </a:bodyPr>
          <a:lstStyle/>
          <a:p>
            <a:endParaRPr lang="en-US" sz="3600" dirty="0"/>
          </a:p>
        </p:txBody>
      </p:sp>
      <p:sp>
        <p:nvSpPr>
          <p:cNvPr id="3" name="Content Placeholder 2"/>
          <p:cNvSpPr>
            <a:spLocks noGrp="1"/>
          </p:cNvSpPr>
          <p:nvPr>
            <p:ph idx="1"/>
          </p:nvPr>
        </p:nvSpPr>
        <p:spPr>
          <a:xfrm>
            <a:off x="457200" y="457200"/>
            <a:ext cx="8229600" cy="5668963"/>
          </a:xfrm>
        </p:spPr>
        <p:txBody>
          <a:bodyPr>
            <a:normAutofit/>
          </a:bodyPr>
          <a:lstStyle/>
          <a:p>
            <a:pPr marL="514350" lvl="0" indent="-514350" algn="just">
              <a:buNone/>
            </a:pPr>
            <a:r>
              <a:rPr lang="en-US" dirty="0" smtClean="0"/>
              <a:t>     At the secondary level, the basis curriculum consists of academic subjects in the arts and sciences. Mastering these subjects and skills prepares the learners to function as a member of a civilized society. The students should acquire the behaviors needed for successful living. Learning of the essential curriculum requires discipline and hard work. Those who aspire to be teachers should be skilled professional both in the subject matter and in teaching. </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fontScale="92500" lnSpcReduction="10000"/>
          </a:bodyPr>
          <a:lstStyle/>
          <a:p>
            <a:pPr eaLnBrk="0">
              <a:buNone/>
            </a:pPr>
            <a:r>
              <a:rPr lang="en-US" dirty="0" smtClean="0"/>
              <a:t>   According to my readings, the following subjects form the essential curriculum.</a:t>
            </a:r>
          </a:p>
          <a:p>
            <a:pPr lvl="0" eaLnBrk="0"/>
            <a:r>
              <a:rPr lang="en-US" dirty="0" smtClean="0"/>
              <a:t>Language</a:t>
            </a:r>
          </a:p>
          <a:p>
            <a:pPr lvl="0" eaLnBrk="0"/>
            <a:r>
              <a:rPr lang="en-US" dirty="0" smtClean="0"/>
              <a:t>Literature</a:t>
            </a:r>
          </a:p>
          <a:p>
            <a:pPr lvl="0" eaLnBrk="0"/>
            <a:r>
              <a:rPr lang="en-US" dirty="0" smtClean="0"/>
              <a:t>History</a:t>
            </a:r>
          </a:p>
          <a:p>
            <a:pPr lvl="0" eaLnBrk="0"/>
            <a:r>
              <a:rPr lang="en-US" dirty="0" smtClean="0"/>
              <a:t>Fine arts</a:t>
            </a:r>
          </a:p>
          <a:p>
            <a:pPr lvl="0" eaLnBrk="0"/>
            <a:r>
              <a:rPr lang="en-US" dirty="0" smtClean="0"/>
              <a:t>Liberal arts</a:t>
            </a:r>
          </a:p>
          <a:p>
            <a:pPr lvl="0" eaLnBrk="0"/>
            <a:r>
              <a:rPr lang="en-US" dirty="0" smtClean="0"/>
              <a:t>Foreign language</a:t>
            </a:r>
          </a:p>
          <a:p>
            <a:pPr lvl="0" eaLnBrk="0"/>
            <a:r>
              <a:rPr lang="en-US" dirty="0" smtClean="0"/>
              <a:t>Mathematics</a:t>
            </a:r>
          </a:p>
          <a:p>
            <a:pPr lvl="0" eaLnBrk="0"/>
            <a:r>
              <a:rPr lang="en-US" dirty="0" smtClean="0"/>
              <a:t>Natural sciences</a:t>
            </a:r>
          </a:p>
          <a:p>
            <a:pPr lvl="0" eaLnBrk="0"/>
            <a:r>
              <a:rPr lang="en-US" dirty="0" smtClean="0"/>
              <a:t>Physical education</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smtClean="0"/>
              <a:t>Teaching Methods</a:t>
            </a:r>
            <a:endParaRPr lang="en-US" b="1" dirty="0"/>
          </a:p>
        </p:txBody>
      </p:sp>
      <p:sp>
        <p:nvSpPr>
          <p:cNvPr id="3" name="Content Placeholder 2"/>
          <p:cNvSpPr>
            <a:spLocks noGrp="1"/>
          </p:cNvSpPr>
          <p:nvPr>
            <p:ph idx="1"/>
          </p:nvPr>
        </p:nvSpPr>
        <p:spPr>
          <a:xfrm>
            <a:off x="457200" y="1066800"/>
            <a:ext cx="8229600" cy="5562600"/>
          </a:xfrm>
        </p:spPr>
        <p:txBody>
          <a:bodyPr/>
          <a:lstStyle/>
          <a:p>
            <a:pPr>
              <a:buNone/>
            </a:pPr>
            <a:r>
              <a:rPr lang="en-US" dirty="0" smtClean="0"/>
              <a:t>   According to essentialists, lecture method is preferably the best instructional method. Instruction should be geared to organized learning, often in the form of textbooks. The method of instruction should center on regular assignments, homework, recitations, frequent testing and evaluation. The essentialists often recommend traditional methods of instruction like drill method and rote learning method.</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lstStyle/>
          <a:p>
            <a:pPr eaLnBrk="0">
              <a:buNone/>
            </a:pPr>
            <a:r>
              <a:rPr lang="en-US" dirty="0" smtClean="0"/>
              <a:t>   These conventional instruction approaches play a significant role in the development of cognitive faculties of the students. In some certain circumstances, the essentialists propose heuristic method and problem solving method of instruction so that the students may get practical training for the solution of problems of life.</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b="1" dirty="0" smtClean="0"/>
              <a:t>Role of Student</a:t>
            </a:r>
            <a:endParaRPr lang="en-US" b="1" dirty="0"/>
          </a:p>
        </p:txBody>
      </p:sp>
      <p:sp>
        <p:nvSpPr>
          <p:cNvPr id="3" name="Content Placeholder 2"/>
          <p:cNvSpPr>
            <a:spLocks noGrp="1"/>
          </p:cNvSpPr>
          <p:nvPr>
            <p:ph idx="1"/>
          </p:nvPr>
        </p:nvSpPr>
        <p:spPr>
          <a:xfrm>
            <a:off x="457200" y="1219200"/>
            <a:ext cx="8229600" cy="5486400"/>
          </a:xfrm>
        </p:spPr>
        <p:txBody>
          <a:bodyPr>
            <a:normAutofit fontScale="85000" lnSpcReduction="10000"/>
          </a:bodyPr>
          <a:lstStyle/>
          <a:p>
            <a:pPr>
              <a:buNone/>
            </a:pPr>
            <a:r>
              <a:rPr lang="en-US" dirty="0" smtClean="0"/>
              <a:t>   According to the </a:t>
            </a:r>
            <a:r>
              <a:rPr lang="en-US" dirty="0" err="1" smtClean="0"/>
              <a:t>essentialistic</a:t>
            </a:r>
            <a:r>
              <a:rPr lang="en-US" dirty="0" smtClean="0"/>
              <a:t> school of education, the students are the passive recipients. A student is well aware of his / her cultural heritage. He should develop the character traits like hard work, dutifulness, respect for humanity and trustworthiness in his/her personality. The teacher is an authority for a student. He/she should act upon the directions of his/her teachers. An </a:t>
            </a:r>
            <a:r>
              <a:rPr lang="en-US" dirty="0" err="1" smtClean="0"/>
              <a:t>essentialistic</a:t>
            </a:r>
            <a:r>
              <a:rPr lang="en-US" dirty="0" smtClean="0"/>
              <a:t> student is rich in information. He/she can express his/her ideas in a very comprehensive manner. His/her practical knowledge is often lesser than theoretical knowledge. That is why, he/she has to face various social problems </a:t>
            </a:r>
            <a:r>
              <a:rPr lang="en-US" dirty="0" smtClean="0"/>
              <a:t>in practical </a:t>
            </a:r>
            <a:r>
              <a:rPr lang="en-US" dirty="0" smtClean="0"/>
              <a:t>life.</a:t>
            </a:r>
          </a:p>
          <a:p>
            <a:pPr>
              <a:buNone/>
            </a:pPr>
            <a:r>
              <a:rPr lang="en-US" dirty="0" smtClean="0"/>
              <a:t> </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smtClean="0"/>
              <a:t>Role of Teacher</a:t>
            </a:r>
            <a:endParaRPr lang="en-US" b="1" dirty="0"/>
          </a:p>
        </p:txBody>
      </p:sp>
      <p:sp>
        <p:nvSpPr>
          <p:cNvPr id="3" name="Content Placeholder 2"/>
          <p:cNvSpPr>
            <a:spLocks noGrp="1"/>
          </p:cNvSpPr>
          <p:nvPr>
            <p:ph idx="1"/>
          </p:nvPr>
        </p:nvSpPr>
        <p:spPr>
          <a:xfrm>
            <a:off x="457200" y="914400"/>
            <a:ext cx="8229600" cy="5211763"/>
          </a:xfrm>
        </p:spPr>
        <p:txBody>
          <a:bodyPr/>
          <a:lstStyle/>
          <a:p>
            <a:pPr eaLnBrk="0">
              <a:buNone/>
            </a:pPr>
            <a:r>
              <a:rPr lang="en-US" dirty="0" smtClean="0"/>
              <a:t>   The teacher is a transmitter in an essential school. The function of a teacher is to help the students keep their non­productive instincts in check such as aggression and mindlessness. This approach was in reaction to </a:t>
            </a:r>
            <a:r>
              <a:rPr lang="en-US" dirty="0" err="1" smtClean="0"/>
              <a:t>progressivist</a:t>
            </a:r>
            <a:r>
              <a:rPr lang="en-US" dirty="0" smtClean="0"/>
              <a:t> approach prevalent in the 1920s and 30s. The teacher should be restored to instructional authority in the class. They must be well prepared and held accountable for the students’ failure to learn.</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smtClean="0"/>
              <a:t>Concept of Administration</a:t>
            </a:r>
            <a:endParaRPr lang="en-US" b="1" dirty="0"/>
          </a:p>
        </p:txBody>
      </p:sp>
      <p:sp>
        <p:nvSpPr>
          <p:cNvPr id="3" name="Content Placeholder 2"/>
          <p:cNvSpPr>
            <a:spLocks noGrp="1"/>
          </p:cNvSpPr>
          <p:nvPr>
            <p:ph idx="1"/>
          </p:nvPr>
        </p:nvSpPr>
        <p:spPr>
          <a:xfrm>
            <a:off x="457200" y="914400"/>
            <a:ext cx="8229600" cy="5211763"/>
          </a:xfrm>
        </p:spPr>
        <p:txBody>
          <a:bodyPr>
            <a:normAutofit fontScale="92500" lnSpcReduction="10000"/>
          </a:bodyPr>
          <a:lstStyle/>
          <a:p>
            <a:pPr>
              <a:buNone/>
            </a:pPr>
            <a:r>
              <a:rPr lang="en-US" dirty="0" smtClean="0"/>
              <a:t>  Discipline is highly regarded in the educative process of Essentialism. There is no respect for the individual differences of the children. In contrast to their psychological needs, the students are directed to obey the commands of their teachers. Under the strict discipline of </a:t>
            </a:r>
            <a:r>
              <a:rPr lang="en-US" dirty="0" err="1" smtClean="0"/>
              <a:t>essentialistic</a:t>
            </a:r>
            <a:r>
              <a:rPr lang="en-US" dirty="0" smtClean="0"/>
              <a:t> schools, the students learn how to keep the personal desires under social values. In the school, the personality of the student's is developed in line with the rules of the society and school. This particular training turns the students into a useful citizen of the society.</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r>
              <a:rPr lang="en-US" b="1" dirty="0" smtClean="0"/>
              <a:t>(X </a:t>
            </a:r>
            <a:r>
              <a:rPr lang="en-US" b="1" smtClean="0"/>
              <a:t>not included)Characteristics</a:t>
            </a:r>
            <a:r>
              <a:rPr lang="en-US" b="1" dirty="0" smtClean="0"/>
              <a:t>/ Principles</a:t>
            </a:r>
            <a:endParaRPr lang="en-US" b="1" dirty="0"/>
          </a:p>
        </p:txBody>
      </p:sp>
      <p:sp>
        <p:nvSpPr>
          <p:cNvPr id="3" name="Content Placeholder 2"/>
          <p:cNvSpPr>
            <a:spLocks noGrp="1"/>
          </p:cNvSpPr>
          <p:nvPr>
            <p:ph idx="1"/>
          </p:nvPr>
        </p:nvSpPr>
        <p:spPr>
          <a:xfrm>
            <a:off x="457200" y="1143000"/>
            <a:ext cx="8229600" cy="4983163"/>
          </a:xfrm>
        </p:spPr>
        <p:txBody>
          <a:bodyPr/>
          <a:lstStyle/>
          <a:p>
            <a:pPr eaLnBrk="0"/>
            <a:r>
              <a:rPr lang="en-US" dirty="0" smtClean="0"/>
              <a:t>Essentialism is a philosophy of education who affected the whole canvas of the 20th century. It is an organized philosophical movement within education. This movement stresses upon the instruction of those essential things that a mature individuals need to know being the useful member of society. These' essential things and objects may change from time to time. To me, following are the striking characteristics of essentialism:-</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r>
              <a:rPr lang="en-US" dirty="0" smtClean="0"/>
              <a:t>School is designed to teach basic skills</a:t>
            </a:r>
          </a:p>
          <a:p>
            <a:r>
              <a:rPr lang="en-US" dirty="0" smtClean="0"/>
              <a:t>There is a common care of knowledge</a:t>
            </a:r>
          </a:p>
          <a:p>
            <a:r>
              <a:rPr lang="en-US" dirty="0" smtClean="0"/>
              <a:t>Schooling should be practical</a:t>
            </a:r>
          </a:p>
          <a:p>
            <a:r>
              <a:rPr lang="en-US" dirty="0" smtClean="0"/>
              <a:t>Essentialism strives for acquisition of remote objectives of education</a:t>
            </a:r>
          </a:p>
          <a:p>
            <a:r>
              <a:rPr lang="en-US" dirty="0" smtClean="0"/>
              <a:t>Education provides sound training</a:t>
            </a:r>
          </a:p>
          <a:p>
            <a:r>
              <a:rPr lang="en-US" dirty="0" smtClean="0"/>
              <a:t>Education transmits the essentials of life</a:t>
            </a:r>
          </a:p>
          <a:p>
            <a:r>
              <a:rPr lang="en-US" dirty="0" smtClean="0"/>
              <a:t>Focus of education is subjects not the students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1020762"/>
          </a:xfrm>
        </p:spPr>
        <p:txBody>
          <a:bodyPr/>
          <a:lstStyle/>
          <a:p>
            <a:r>
              <a:rPr lang="en-US" b="1" dirty="0"/>
              <a:t>Definition of </a:t>
            </a:r>
            <a:endParaRPr lang="en-US" dirty="0"/>
          </a:p>
        </p:txBody>
      </p:sp>
      <p:sp>
        <p:nvSpPr>
          <p:cNvPr id="5" name="Content Placeholder 4"/>
          <p:cNvSpPr>
            <a:spLocks noGrp="1"/>
          </p:cNvSpPr>
          <p:nvPr>
            <p:ph idx="1"/>
          </p:nvPr>
        </p:nvSpPr>
        <p:spPr>
          <a:xfrm>
            <a:off x="457200" y="1371600"/>
            <a:ext cx="8229600" cy="4953000"/>
          </a:xfrm>
        </p:spPr>
        <p:txBody>
          <a:bodyPr>
            <a:normAutofit/>
          </a:bodyPr>
          <a:lstStyle/>
          <a:p>
            <a:r>
              <a:rPr lang="en-US" dirty="0" smtClean="0"/>
              <a:t>Essentialism refers to the philosophy of education which is concerned with the truths and realities resulting from human experiences. These truths are explicit in nature and play a significant role in the development of human life. This is the responsibility of the schools to pass on selected elements of culture to the succeeding generations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2562"/>
          </a:xfrm>
        </p:spPr>
        <p:txBody>
          <a:bodyPr>
            <a:normAutofit fontScale="90000"/>
          </a:bodyPr>
          <a:lstStyle/>
          <a:p>
            <a:endParaRPr lang="en-US" dirty="0"/>
          </a:p>
        </p:txBody>
      </p:sp>
      <p:sp>
        <p:nvSpPr>
          <p:cNvPr id="3" name="Content Placeholder 2"/>
          <p:cNvSpPr>
            <a:spLocks noGrp="1"/>
          </p:cNvSpPr>
          <p:nvPr>
            <p:ph idx="1"/>
          </p:nvPr>
        </p:nvSpPr>
        <p:spPr>
          <a:xfrm>
            <a:off x="457200" y="685800"/>
            <a:ext cx="8229600" cy="5638800"/>
          </a:xfrm>
        </p:spPr>
        <p:txBody>
          <a:bodyPr>
            <a:noAutofit/>
          </a:bodyPr>
          <a:lstStyle/>
          <a:p>
            <a:pPr eaLnBrk="0">
              <a:buNone/>
            </a:pPr>
            <a:r>
              <a:rPr lang="en-US" dirty="0" smtClean="0"/>
              <a:t>   According to my study outcomes, </a:t>
            </a:r>
            <a:r>
              <a:rPr lang="en-US" dirty="0" err="1" smtClean="0"/>
              <a:t>perennialists</a:t>
            </a:r>
            <a:r>
              <a:rPr lang="en-US" dirty="0" smtClean="0"/>
              <a:t> and essentialists are the same people at the core. </a:t>
            </a:r>
          </a:p>
          <a:p>
            <a:pPr eaLnBrk="0">
              <a:buNone/>
            </a:pPr>
            <a:r>
              <a:rPr lang="en-US" dirty="0" smtClean="0"/>
              <a:t>   William Bagley, James </a:t>
            </a:r>
            <a:r>
              <a:rPr lang="en-US" dirty="0" err="1" smtClean="0"/>
              <a:t>Koerner</a:t>
            </a:r>
            <a:r>
              <a:rPr lang="en-US" dirty="0" smtClean="0"/>
              <a:t>, Rickover, Paul </a:t>
            </a:r>
            <a:r>
              <a:rPr lang="en-US" dirty="0" err="1" smtClean="0"/>
              <a:t>Copperman</a:t>
            </a:r>
            <a:r>
              <a:rPr lang="en-US" dirty="0" smtClean="0"/>
              <a:t> and Theodore </a:t>
            </a:r>
            <a:r>
              <a:rPr lang="en-US" dirty="0" err="1" smtClean="0"/>
              <a:t>Sizer</a:t>
            </a:r>
            <a:r>
              <a:rPr lang="en-US" dirty="0" smtClean="0"/>
              <a:t> are the significant proponents of essentialism.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concept of ontology</a:t>
            </a:r>
            <a:endParaRPr lang="en-US" dirty="0"/>
          </a:p>
        </p:txBody>
      </p:sp>
      <p:sp>
        <p:nvSpPr>
          <p:cNvPr id="3" name="Content Placeholder 2"/>
          <p:cNvSpPr>
            <a:spLocks noGrp="1"/>
          </p:cNvSpPr>
          <p:nvPr>
            <p:ph idx="1"/>
          </p:nvPr>
        </p:nvSpPr>
        <p:spPr>
          <a:xfrm>
            <a:off x="457200" y="1219200"/>
            <a:ext cx="8229600" cy="5334000"/>
          </a:xfrm>
        </p:spPr>
        <p:txBody>
          <a:bodyPr>
            <a:normAutofit fontScale="92500" lnSpcReduction="10000"/>
          </a:bodyPr>
          <a:lstStyle/>
          <a:p>
            <a:pPr>
              <a:buNone/>
            </a:pPr>
            <a:r>
              <a:rPr lang="en-US" b="1" dirty="0" smtClean="0"/>
              <a:t> </a:t>
            </a:r>
            <a:r>
              <a:rPr lang="en-US" dirty="0" smtClean="0"/>
              <a:t>According to the essentialists, soul and substance are two fundamental truths of universe. The connection between the two gives birth to an organized universe. Essentialism has borrowed some of its principles from idealism and realism. Many experts have contributed to the formation of essentialism. That is why, the essentialists have different views on different affairs. Education is responsible for turning individual into useful 'citizens by many of the spiritual training.</a:t>
            </a:r>
          </a:p>
          <a:p>
            <a:pPr>
              <a:buNone/>
            </a:pPr>
            <a:endParaRPr lang="en-US" dirty="0"/>
          </a:p>
          <a:p>
            <a:pPr>
              <a:buNone/>
            </a:pPr>
            <a:r>
              <a:rPr lang="en-US" dirty="0" smtClean="0"/>
              <a:t>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smtClean="0"/>
              <a:t>The Concept of Epistemology</a:t>
            </a:r>
            <a:endParaRPr lang="en-US" dirty="0"/>
          </a:p>
        </p:txBody>
      </p:sp>
      <p:sp>
        <p:nvSpPr>
          <p:cNvPr id="3" name="Content Placeholder 2"/>
          <p:cNvSpPr>
            <a:spLocks noGrp="1"/>
          </p:cNvSpPr>
          <p:nvPr>
            <p:ph idx="1"/>
          </p:nvPr>
        </p:nvSpPr>
        <p:spPr>
          <a:xfrm>
            <a:off x="457200" y="1066800"/>
            <a:ext cx="8229600" cy="5638800"/>
          </a:xfrm>
        </p:spPr>
        <p:txBody>
          <a:bodyPr>
            <a:normAutofit fontScale="92500" lnSpcReduction="20000"/>
          </a:bodyPr>
          <a:lstStyle/>
          <a:p>
            <a:pPr eaLnBrk="0">
              <a:buNone/>
            </a:pPr>
            <a:r>
              <a:rPr lang="en-US" dirty="0" smtClean="0"/>
              <a:t>    According to the renowned essentialists, knowledge is something to be acquired and stored for future use. They believe that a common core of knowledge needs to be transmitted to the' students in a systematic and disciplined way. The essentialists have no agreed opinion on the nature, sources and limitation of knowledge. Some essentialists are of the view that true knowledge corresponds to the facts of external world. It should be in harmony with the objective world. The knowledge resulting from experiences and observation can only be acceptable provided it guarantees development of human thought and social well-being.</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534400" cy="762000"/>
          </a:xfrm>
        </p:spPr>
        <p:txBody>
          <a:bodyPr/>
          <a:lstStyle/>
          <a:p>
            <a:r>
              <a:rPr lang="en-US" b="1" dirty="0" smtClean="0"/>
              <a:t>The Concept of Axiology</a:t>
            </a:r>
            <a:endParaRPr lang="en-US" dirty="0"/>
          </a:p>
        </p:txBody>
      </p:sp>
      <p:sp>
        <p:nvSpPr>
          <p:cNvPr id="3" name="Content Placeholder 2"/>
          <p:cNvSpPr>
            <a:spLocks noGrp="1"/>
          </p:cNvSpPr>
          <p:nvPr>
            <p:ph idx="1"/>
          </p:nvPr>
        </p:nvSpPr>
        <p:spPr>
          <a:xfrm>
            <a:off x="457200" y="838200"/>
            <a:ext cx="8229600" cy="5287963"/>
          </a:xfrm>
        </p:spPr>
        <p:txBody>
          <a:bodyPr>
            <a:normAutofit fontScale="92500"/>
          </a:bodyPr>
          <a:lstStyle/>
          <a:p>
            <a:pPr eaLnBrk="0">
              <a:buNone/>
            </a:pPr>
            <a:r>
              <a:rPr lang="en-US" dirty="0" smtClean="0"/>
              <a:t>   To essentialists, 'Pleasure' is the highest value and virtue. The values can be evaluated on the standard of pleasure and pain. The external world abounds in pleasure. Man can explore pleasure by means of experiences and observations. This exploration results in good life. This good life is the ultimate aim of </a:t>
            </a:r>
            <a:r>
              <a:rPr lang="en-US" dirty="0" err="1" smtClean="0"/>
              <a:t>essentialistic</a:t>
            </a:r>
            <a:r>
              <a:rPr lang="en-US" dirty="0" smtClean="0"/>
              <a:t> education. Furthermore, </a:t>
            </a:r>
            <a:r>
              <a:rPr lang="en-US" dirty="0" err="1" smtClean="0"/>
              <a:t>essentialistic</a:t>
            </a:r>
            <a:r>
              <a:rPr lang="en-US" dirty="0" smtClean="0"/>
              <a:t> ethics claim that some things are wrong in an absolute sense. For example, murder breaks a universal, objective and natural law and it is not socially accepted.</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a:t>Aims of Education</a:t>
            </a:r>
            <a:endParaRPr lang="en-US" dirty="0"/>
          </a:p>
        </p:txBody>
      </p:sp>
      <p:sp>
        <p:nvSpPr>
          <p:cNvPr id="3" name="Content Placeholder 2"/>
          <p:cNvSpPr>
            <a:spLocks noGrp="1"/>
          </p:cNvSpPr>
          <p:nvPr>
            <p:ph idx="1"/>
          </p:nvPr>
        </p:nvSpPr>
        <p:spPr>
          <a:xfrm>
            <a:off x="457200" y="1447799"/>
            <a:ext cx="8229600" cy="4267201"/>
          </a:xfrm>
        </p:spPr>
        <p:txBody>
          <a:bodyPr/>
          <a:lstStyle/>
          <a:p>
            <a:pPr eaLnBrk="0">
              <a:buNone/>
            </a:pPr>
            <a:r>
              <a:rPr lang="en-US" dirty="0" smtClean="0"/>
              <a:t>   The aim of </a:t>
            </a:r>
            <a:r>
              <a:rPr lang="en-US" dirty="0" err="1" smtClean="0"/>
              <a:t>essentialistic</a:t>
            </a:r>
            <a:r>
              <a:rPr lang="en-US" dirty="0" smtClean="0"/>
              <a:t> education is to make the students valuable members of society. It should enable the students to focus on facts, the objective realities and the basics. It should train the learners to read, write, speak and compute clearly and logically. Following are the significant aims of </a:t>
            </a:r>
            <a:r>
              <a:rPr lang="en-US" dirty="0" err="1" smtClean="0"/>
              <a:t>essentialistic</a:t>
            </a:r>
            <a:r>
              <a:rPr lang="en-US" dirty="0" smtClean="0"/>
              <a:t> education.</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2562"/>
          </a:xfrm>
        </p:spPr>
        <p:txBody>
          <a:bodyPr>
            <a:normAutofit fontScale="90000"/>
          </a:bodyPr>
          <a:lstStyle/>
          <a:p>
            <a:endParaRPr lang="en-US" dirty="0"/>
          </a:p>
        </p:txBody>
      </p:sp>
      <p:sp>
        <p:nvSpPr>
          <p:cNvPr id="3" name="Content Placeholder 2"/>
          <p:cNvSpPr>
            <a:spLocks noGrp="1"/>
          </p:cNvSpPr>
          <p:nvPr>
            <p:ph idx="1"/>
          </p:nvPr>
        </p:nvSpPr>
        <p:spPr>
          <a:xfrm>
            <a:off x="457200" y="838200"/>
            <a:ext cx="8229600" cy="5287963"/>
          </a:xfrm>
        </p:spPr>
        <p:txBody>
          <a:bodyPr>
            <a:normAutofit fontScale="92500" lnSpcReduction="10000"/>
          </a:bodyPr>
          <a:lstStyle/>
          <a:p>
            <a:pPr lvl="0" eaLnBrk="0"/>
            <a:r>
              <a:rPr lang="en-US" dirty="0" smtClean="0"/>
              <a:t>Education should teach the students hard work, respect for authority and discipline.</a:t>
            </a:r>
          </a:p>
          <a:p>
            <a:pPr lvl="0" eaLnBrk="0"/>
            <a:r>
              <a:rPr lang="en-US" dirty="0" smtClean="0"/>
              <a:t>The primary task of a school is to civilize human beings. According to essentialists, cultivation of human intellectuality and transmission of cultural heritage are the basic goals of essential education.</a:t>
            </a:r>
          </a:p>
          <a:p>
            <a:pPr lvl="0" eaLnBrk="0"/>
            <a:r>
              <a:rPr lang="en-US" dirty="0" smtClean="0"/>
              <a:t>The school is an agency of socialization. It brings forth' the environment suitable for life adjustment. It also enables the learner to develop compatibility with the social needs and aspirations.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b="1" dirty="0"/>
              <a:t>Educational Curriculum</a:t>
            </a:r>
            <a:endParaRPr lang="en-US" dirty="0"/>
          </a:p>
        </p:txBody>
      </p:sp>
      <p:sp>
        <p:nvSpPr>
          <p:cNvPr id="3" name="Content Placeholder 2"/>
          <p:cNvSpPr>
            <a:spLocks noGrp="1"/>
          </p:cNvSpPr>
          <p:nvPr>
            <p:ph idx="1"/>
          </p:nvPr>
        </p:nvSpPr>
        <p:spPr>
          <a:xfrm>
            <a:off x="457200" y="990600"/>
            <a:ext cx="8229600" cy="5410200"/>
          </a:xfrm>
        </p:spPr>
        <p:txBody>
          <a:bodyPr>
            <a:normAutofit fontScale="85000" lnSpcReduction="10000"/>
          </a:bodyPr>
          <a:lstStyle/>
          <a:p>
            <a:r>
              <a:rPr lang="en-US" dirty="0" smtClean="0"/>
              <a:t>The school should focus on the subjects and not the students. Reading, writing and mathematics must be understood before other subjects. Fine arts and physical arts should be given low priorities. The essentialists recognize that there is a little place of modern laboratory science, vocational education and other non­academic studies.  To me, essential knowledge and skills are included in the curriculum. The essentialists accept the idea that this core curriculum may change. For the essentialists, education involves the learning of the basic skills, arts and sciences that have been developed in the past. These essential skills </a:t>
            </a:r>
            <a:r>
              <a:rPr lang="en-US" dirty="0" err="1" smtClean="0"/>
              <a:t>i</a:t>
            </a:r>
            <a:r>
              <a:rPr lang="en-US" dirty="0" smtClean="0"/>
              <a:t>-e reading, writing, arithmetic — are to be found in every sound elementary school curriculum' .</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1314</Words>
  <Application>Microsoft Office PowerPoint</Application>
  <PresentationFormat>On-screen Show (4:3)</PresentationFormat>
  <Paragraphs>52</Paragraphs>
  <Slides>18</Slides>
  <Notes>1</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ESSENTIALISM</vt:lpstr>
      <vt:lpstr>Definition of </vt:lpstr>
      <vt:lpstr>Slide 3</vt:lpstr>
      <vt:lpstr>The concept of ontology</vt:lpstr>
      <vt:lpstr>The Concept of Epistemology</vt:lpstr>
      <vt:lpstr>The Concept of Axiology</vt:lpstr>
      <vt:lpstr>Aims of Education</vt:lpstr>
      <vt:lpstr>Slide 8</vt:lpstr>
      <vt:lpstr>Educational Curriculum</vt:lpstr>
      <vt:lpstr>Slide 10</vt:lpstr>
      <vt:lpstr>Slide 11</vt:lpstr>
      <vt:lpstr>Teaching Methods</vt:lpstr>
      <vt:lpstr>Slide 13</vt:lpstr>
      <vt:lpstr>Role of Student</vt:lpstr>
      <vt:lpstr>Role of Teacher</vt:lpstr>
      <vt:lpstr>Concept of Administration</vt:lpstr>
      <vt:lpstr>(X not included)Characteristics/ Principles</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PRAGMATISM / JOHN DEWEY</dc:title>
  <dc:creator>Common</dc:creator>
  <cp:lastModifiedBy>Dr. M. Athar Hussain</cp:lastModifiedBy>
  <cp:revision>17</cp:revision>
  <dcterms:created xsi:type="dcterms:W3CDTF">2013-01-14T10:03:57Z</dcterms:created>
  <dcterms:modified xsi:type="dcterms:W3CDTF">2016-12-06T05:56:25Z</dcterms:modified>
</cp:coreProperties>
</file>